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Merriweather" pitchFamily="2" charset="77"/>
      <p:regular r:id="rId11"/>
      <p:bold r:id="rId12"/>
      <p:italic r:id="rId13"/>
      <p:boldItalic r:id="rId14"/>
    </p:embeddedFont>
    <p:embeddedFont>
      <p:font typeface="Oswald" pitchFamily="2" charset="77"/>
      <p:regular r:id="rId15"/>
      <p:bold r:id="rId16"/>
    </p:embeddedFont>
    <p:embeddedFont>
      <p:font typeface="Roboto" panose="020000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20"/>
  </p:normalViewPr>
  <p:slideViewPr>
    <p:cSldViewPr snapToGrid="0">
      <p:cViewPr varScale="1">
        <p:scale>
          <a:sx n="137" d="100"/>
          <a:sy n="137" d="100"/>
        </p:scale>
        <p:origin x="92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e99901d7e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7e99901d7e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e99901d7e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e99901d7e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e9c898066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e9c89806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e99901d7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e99901d7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e99901d7e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e99901d7e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e9c89806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e9c89806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e99901d7e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7e99901d7e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528925" y="652788"/>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Cataloging and Observing Active Galactic Nuclei</a:t>
            </a:r>
            <a:endParaRPr dirty="0"/>
          </a:p>
        </p:txBody>
      </p:sp>
      <p:sp>
        <p:nvSpPr>
          <p:cNvPr id="65" name="Google Shape;65;p13"/>
          <p:cNvSpPr txBox="1">
            <a:spLocks noGrp="1"/>
          </p:cNvSpPr>
          <p:nvPr>
            <p:ph type="subTitle" idx="1"/>
          </p:nvPr>
        </p:nvSpPr>
        <p:spPr>
          <a:xfrm>
            <a:off x="528925" y="1935288"/>
            <a:ext cx="1666390" cy="73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swald"/>
                <a:ea typeface="Oswald"/>
                <a:cs typeface="Oswald"/>
                <a:sym typeface="Oswald"/>
              </a:rPr>
              <a:t>Madelyn Hart</a:t>
            </a:r>
            <a:endParaRPr dirty="0">
              <a:latin typeface="Oswald"/>
              <a:ea typeface="Oswald"/>
              <a:cs typeface="Oswald"/>
              <a:sym typeface="Oswald"/>
            </a:endParaRPr>
          </a:p>
          <a:p>
            <a:pPr marL="0" lvl="0" indent="0" algn="l" rtl="0">
              <a:spcBef>
                <a:spcPts val="0"/>
              </a:spcBef>
              <a:spcAft>
                <a:spcPts val="0"/>
              </a:spcAft>
              <a:buNone/>
            </a:pPr>
            <a:r>
              <a:rPr lang="en" dirty="0">
                <a:latin typeface="Oswald"/>
                <a:ea typeface="Oswald"/>
                <a:cs typeface="Oswald"/>
                <a:sym typeface="Oswald"/>
              </a:rPr>
              <a:t>Dr. Scott Barrows</a:t>
            </a:r>
            <a:endParaRPr dirty="0">
              <a:latin typeface="Oswald"/>
              <a:ea typeface="Oswald"/>
              <a:cs typeface="Oswald"/>
              <a:sym typeface="Oswald"/>
            </a:endParaRPr>
          </a:p>
        </p:txBody>
      </p:sp>
      <p:pic>
        <p:nvPicPr>
          <p:cNvPr id="66" name="Google Shape;66;p13"/>
          <p:cNvPicPr preferRelativeResize="0"/>
          <p:nvPr/>
        </p:nvPicPr>
        <p:blipFill>
          <a:blip r:embed="rId3">
            <a:alphaModFix/>
          </a:blip>
          <a:stretch>
            <a:fillRect/>
          </a:stretch>
        </p:blipFill>
        <p:spPr>
          <a:xfrm>
            <a:off x="7747050" y="2214995"/>
            <a:ext cx="1302475" cy="1371955"/>
          </a:xfrm>
          <a:prstGeom prst="rect">
            <a:avLst/>
          </a:prstGeom>
          <a:noFill/>
          <a:ln>
            <a:noFill/>
          </a:ln>
        </p:spPr>
      </p:pic>
      <p:pic>
        <p:nvPicPr>
          <p:cNvPr id="67" name="Google Shape;67;p13"/>
          <p:cNvPicPr preferRelativeResize="0"/>
          <p:nvPr/>
        </p:nvPicPr>
        <p:blipFill>
          <a:blip r:embed="rId4">
            <a:alphaModFix/>
          </a:blip>
          <a:stretch>
            <a:fillRect/>
          </a:stretch>
        </p:blipFill>
        <p:spPr>
          <a:xfrm>
            <a:off x="7938801" y="3607450"/>
            <a:ext cx="1110730" cy="1482825"/>
          </a:xfrm>
          <a:prstGeom prst="rect">
            <a:avLst/>
          </a:prstGeom>
          <a:noFill/>
          <a:ln>
            <a:noFill/>
          </a:ln>
        </p:spPr>
      </p:pic>
      <p:pic>
        <p:nvPicPr>
          <p:cNvPr id="68" name="Google Shape;68;p13"/>
          <p:cNvPicPr preferRelativeResize="0"/>
          <p:nvPr/>
        </p:nvPicPr>
        <p:blipFill>
          <a:blip r:embed="rId5">
            <a:alphaModFix/>
          </a:blip>
          <a:stretch>
            <a:fillRect/>
          </a:stretch>
        </p:blipFill>
        <p:spPr>
          <a:xfrm>
            <a:off x="4253253" y="3694450"/>
            <a:ext cx="1405722" cy="1054250"/>
          </a:xfrm>
          <a:prstGeom prst="rect">
            <a:avLst/>
          </a:prstGeom>
          <a:noFill/>
          <a:ln>
            <a:noFill/>
          </a:ln>
        </p:spPr>
      </p:pic>
      <p:sp>
        <p:nvSpPr>
          <p:cNvPr id="69" name="Google Shape;69;p13"/>
          <p:cNvSpPr/>
          <p:nvPr/>
        </p:nvSpPr>
        <p:spPr>
          <a:xfrm>
            <a:off x="6049475" y="2772925"/>
            <a:ext cx="1539000" cy="1118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 name="Google Shape;70;p13"/>
          <p:cNvPicPr preferRelativeResize="0"/>
          <p:nvPr/>
        </p:nvPicPr>
        <p:blipFill>
          <a:blip r:embed="rId6">
            <a:alphaModFix/>
          </a:blip>
          <a:stretch>
            <a:fillRect/>
          </a:stretch>
        </p:blipFill>
        <p:spPr>
          <a:xfrm>
            <a:off x="5713800" y="3979725"/>
            <a:ext cx="2170175" cy="911475"/>
          </a:xfrm>
          <a:prstGeom prst="rect">
            <a:avLst/>
          </a:prstGeom>
          <a:noFill/>
          <a:ln>
            <a:noFill/>
          </a:ln>
        </p:spPr>
      </p:pic>
      <p:pic>
        <p:nvPicPr>
          <p:cNvPr id="71" name="Google Shape;71;p13"/>
          <p:cNvPicPr preferRelativeResize="0"/>
          <p:nvPr/>
        </p:nvPicPr>
        <p:blipFill>
          <a:blip r:embed="rId7">
            <a:alphaModFix/>
          </a:blip>
          <a:stretch>
            <a:fillRect/>
          </a:stretch>
        </p:blipFill>
        <p:spPr>
          <a:xfrm>
            <a:off x="6134625" y="2848759"/>
            <a:ext cx="1405725" cy="9993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are Active Galactic Nuclei (AGN)?</a:t>
            </a:r>
            <a:endParaRPr/>
          </a:p>
        </p:txBody>
      </p:sp>
      <p:sp>
        <p:nvSpPr>
          <p:cNvPr id="77" name="Google Shape;77;p14"/>
          <p:cNvSpPr txBox="1">
            <a:spLocks noGrp="1"/>
          </p:cNvSpPr>
          <p:nvPr>
            <p:ph type="body" idx="1"/>
          </p:nvPr>
        </p:nvSpPr>
        <p:spPr>
          <a:xfrm>
            <a:off x="4655650" y="500925"/>
            <a:ext cx="4166400" cy="4473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Oswald"/>
              <a:buChar char="❏"/>
            </a:pPr>
            <a:r>
              <a:rPr lang="en" sz="1800">
                <a:latin typeface="Oswald"/>
                <a:ea typeface="Oswald"/>
                <a:cs typeface="Oswald"/>
                <a:sym typeface="Oswald"/>
              </a:rPr>
              <a:t>Supermassive Black Holes (SMBH) in the Center of a Galaxy</a:t>
            </a:r>
            <a:endParaRPr sz="1800">
              <a:latin typeface="Oswald"/>
              <a:ea typeface="Oswald"/>
              <a:cs typeface="Oswald"/>
              <a:sym typeface="Oswald"/>
            </a:endParaRPr>
          </a:p>
          <a:p>
            <a:pPr marL="914400" lvl="1" indent="-317500" algn="l" rtl="0">
              <a:spcBef>
                <a:spcPts val="0"/>
              </a:spcBef>
              <a:spcAft>
                <a:spcPts val="0"/>
              </a:spcAft>
              <a:buSzPts val="1400"/>
              <a:buFont typeface="Oswald"/>
              <a:buChar char="❏"/>
            </a:pPr>
            <a:r>
              <a:rPr lang="en" sz="1400">
                <a:latin typeface="Oswald"/>
                <a:ea typeface="Oswald"/>
                <a:cs typeface="Oswald"/>
                <a:sym typeface="Oswald"/>
              </a:rPr>
              <a:t>Type 1 (broad lined)</a:t>
            </a:r>
            <a:endParaRPr sz="1400">
              <a:latin typeface="Oswald"/>
              <a:ea typeface="Oswald"/>
              <a:cs typeface="Oswald"/>
              <a:sym typeface="Oswald"/>
            </a:endParaRPr>
          </a:p>
          <a:p>
            <a:pPr marL="914400" lvl="1" indent="-317500" algn="l" rtl="0">
              <a:spcBef>
                <a:spcPts val="0"/>
              </a:spcBef>
              <a:spcAft>
                <a:spcPts val="0"/>
              </a:spcAft>
              <a:buSzPts val="1400"/>
              <a:buFont typeface="Oswald"/>
              <a:buChar char="❏"/>
            </a:pPr>
            <a:r>
              <a:rPr lang="en" sz="1400">
                <a:latin typeface="Oswald"/>
                <a:ea typeface="Oswald"/>
                <a:cs typeface="Oswald"/>
                <a:sym typeface="Oswald"/>
              </a:rPr>
              <a:t>Type 2 (narrow lined)</a:t>
            </a:r>
            <a:endParaRPr sz="1400">
              <a:latin typeface="Oswald"/>
              <a:ea typeface="Oswald"/>
              <a:cs typeface="Oswald"/>
              <a:sym typeface="Oswald"/>
            </a:endParaRPr>
          </a:p>
          <a:p>
            <a:pPr marL="457200" lvl="0" indent="-342900" algn="l" rtl="0">
              <a:spcBef>
                <a:spcPts val="0"/>
              </a:spcBef>
              <a:spcAft>
                <a:spcPts val="0"/>
              </a:spcAft>
              <a:buSzPts val="1800"/>
              <a:buFont typeface="Oswald"/>
              <a:buChar char="❏"/>
            </a:pPr>
            <a:r>
              <a:rPr lang="en" sz="1800">
                <a:latin typeface="Oswald"/>
                <a:ea typeface="Oswald"/>
                <a:cs typeface="Oswald"/>
                <a:sym typeface="Oswald"/>
              </a:rPr>
              <a:t>Growth</a:t>
            </a:r>
            <a:endParaRPr sz="1800">
              <a:latin typeface="Oswald"/>
              <a:ea typeface="Oswald"/>
              <a:cs typeface="Oswald"/>
              <a:sym typeface="Oswald"/>
            </a:endParaRPr>
          </a:p>
          <a:p>
            <a:pPr marL="914400" lvl="1" indent="-317500" algn="l" rtl="0">
              <a:spcBef>
                <a:spcPts val="0"/>
              </a:spcBef>
              <a:spcAft>
                <a:spcPts val="0"/>
              </a:spcAft>
              <a:buSzPts val="1400"/>
              <a:buFont typeface="Oswald"/>
              <a:buChar char="❏"/>
            </a:pPr>
            <a:r>
              <a:rPr lang="en" sz="1400">
                <a:latin typeface="Oswald"/>
                <a:ea typeface="Oswald"/>
                <a:cs typeface="Oswald"/>
                <a:sym typeface="Oswald"/>
              </a:rPr>
              <a:t>Accretion of dust and gas in galaxy</a:t>
            </a:r>
            <a:endParaRPr sz="1400">
              <a:latin typeface="Oswald"/>
              <a:ea typeface="Oswald"/>
              <a:cs typeface="Oswald"/>
              <a:sym typeface="Oswald"/>
            </a:endParaRPr>
          </a:p>
          <a:p>
            <a:pPr marL="914400" lvl="1" indent="-317500" algn="l" rtl="0">
              <a:spcBef>
                <a:spcPts val="0"/>
              </a:spcBef>
              <a:spcAft>
                <a:spcPts val="0"/>
              </a:spcAft>
              <a:buSzPts val="1400"/>
              <a:buFont typeface="Oswald"/>
              <a:buChar char="❏"/>
            </a:pPr>
            <a:r>
              <a:rPr lang="en" sz="1400">
                <a:latin typeface="Oswald"/>
                <a:ea typeface="Oswald"/>
                <a:cs typeface="Oswald"/>
                <a:sym typeface="Oswald"/>
              </a:rPr>
              <a:t>Greater growth rates accumulate greater dust and gas</a:t>
            </a:r>
            <a:endParaRPr sz="1400">
              <a:latin typeface="Oswald"/>
              <a:ea typeface="Oswald"/>
              <a:cs typeface="Oswald"/>
              <a:sym typeface="Oswald"/>
            </a:endParaRPr>
          </a:p>
          <a:p>
            <a:pPr marL="457200" lvl="0" indent="-342900" algn="l" rtl="0">
              <a:spcBef>
                <a:spcPts val="0"/>
              </a:spcBef>
              <a:spcAft>
                <a:spcPts val="0"/>
              </a:spcAft>
              <a:buSzPts val="1800"/>
              <a:buFont typeface="Oswald"/>
              <a:buChar char="❏"/>
            </a:pPr>
            <a:r>
              <a:rPr lang="en" sz="1800">
                <a:latin typeface="Oswald"/>
                <a:ea typeface="Oswald"/>
                <a:cs typeface="Oswald"/>
                <a:sym typeface="Oswald"/>
              </a:rPr>
              <a:t>Detection</a:t>
            </a:r>
            <a:endParaRPr sz="1800">
              <a:latin typeface="Oswald"/>
              <a:ea typeface="Oswald"/>
              <a:cs typeface="Oswald"/>
              <a:sym typeface="Oswald"/>
            </a:endParaRPr>
          </a:p>
          <a:p>
            <a:pPr marL="914400" lvl="1" indent="-317500" algn="l" rtl="0">
              <a:spcBef>
                <a:spcPts val="0"/>
              </a:spcBef>
              <a:spcAft>
                <a:spcPts val="0"/>
              </a:spcAft>
              <a:buSzPts val="1400"/>
              <a:buFont typeface="Oswald"/>
              <a:buChar char="❏"/>
            </a:pPr>
            <a:r>
              <a:rPr lang="en" sz="1400">
                <a:latin typeface="Oswald"/>
                <a:ea typeface="Oswald"/>
                <a:cs typeface="Oswald"/>
                <a:sym typeface="Oswald"/>
              </a:rPr>
              <a:t>Mid Infrared Color Light Detection</a:t>
            </a:r>
            <a:endParaRPr sz="1400">
              <a:latin typeface="Oswald"/>
              <a:ea typeface="Oswald"/>
              <a:cs typeface="Oswald"/>
              <a:sym typeface="Oswald"/>
            </a:endParaRPr>
          </a:p>
          <a:p>
            <a:pPr marL="1371600" lvl="2" indent="-317500" algn="l" rtl="0">
              <a:spcBef>
                <a:spcPts val="0"/>
              </a:spcBef>
              <a:spcAft>
                <a:spcPts val="0"/>
              </a:spcAft>
              <a:buSzPts val="1400"/>
              <a:buFont typeface="Oswald"/>
              <a:buChar char="❏"/>
            </a:pPr>
            <a:r>
              <a:rPr lang="en" sz="1400">
                <a:latin typeface="Oswald"/>
                <a:ea typeface="Oswald"/>
                <a:cs typeface="Oswald"/>
                <a:sym typeface="Oswald"/>
              </a:rPr>
              <a:t>Not affected by gas and dust</a:t>
            </a:r>
            <a:endParaRPr sz="1400">
              <a:latin typeface="Oswald"/>
              <a:ea typeface="Oswald"/>
              <a:cs typeface="Oswald"/>
              <a:sym typeface="Oswald"/>
            </a:endParaRPr>
          </a:p>
          <a:p>
            <a:pPr marL="914400" lvl="1" indent="-317500" algn="l" rtl="0">
              <a:spcBef>
                <a:spcPts val="0"/>
              </a:spcBef>
              <a:spcAft>
                <a:spcPts val="0"/>
              </a:spcAft>
              <a:buSzPts val="1400"/>
              <a:buFont typeface="Oswald"/>
              <a:buChar char="❏"/>
            </a:pPr>
            <a:r>
              <a:rPr lang="en" sz="1400">
                <a:latin typeface="Oswald"/>
                <a:ea typeface="Oswald"/>
                <a:cs typeface="Oswald"/>
                <a:sym typeface="Oswald"/>
              </a:rPr>
              <a:t>Multi-wavelength photometry</a:t>
            </a:r>
            <a:endParaRPr sz="1400">
              <a:latin typeface="Oswald"/>
              <a:ea typeface="Oswald"/>
              <a:cs typeface="Oswald"/>
              <a:sym typeface="Oswald"/>
            </a:endParaRPr>
          </a:p>
          <a:p>
            <a:pPr marL="1371600" lvl="2" indent="-317500" algn="l" rtl="0">
              <a:spcBef>
                <a:spcPts val="0"/>
              </a:spcBef>
              <a:spcAft>
                <a:spcPts val="0"/>
              </a:spcAft>
              <a:buSzPts val="1400"/>
              <a:buFont typeface="Oswald"/>
              <a:buChar char="❏"/>
            </a:pPr>
            <a:r>
              <a:rPr lang="en" sz="1400">
                <a:latin typeface="Oswald"/>
                <a:ea typeface="Oswald"/>
                <a:cs typeface="Oswald"/>
                <a:sym typeface="Oswald"/>
              </a:rPr>
              <a:t>Compared to Wide-field Infrared Survey Explorer (WISE) Source</a:t>
            </a:r>
            <a:endParaRPr sz="1800">
              <a:latin typeface="Oswald"/>
              <a:ea typeface="Oswald"/>
              <a:cs typeface="Oswald"/>
              <a:sym typeface="Oswald"/>
            </a:endParaRPr>
          </a:p>
        </p:txBody>
      </p:sp>
      <p:pic>
        <p:nvPicPr>
          <p:cNvPr id="78" name="Google Shape;78;p14"/>
          <p:cNvPicPr preferRelativeResize="0"/>
          <p:nvPr/>
        </p:nvPicPr>
        <p:blipFill>
          <a:blip r:embed="rId3">
            <a:alphaModFix/>
          </a:blip>
          <a:stretch>
            <a:fillRect/>
          </a:stretch>
        </p:blipFill>
        <p:spPr>
          <a:xfrm>
            <a:off x="409600" y="2322750"/>
            <a:ext cx="3510745" cy="2508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Spectral Energy Distributions and Wavelength Filters</a:t>
            </a:r>
            <a:endParaRPr/>
          </a:p>
        </p:txBody>
      </p:sp>
      <p:sp>
        <p:nvSpPr>
          <p:cNvPr id="84" name="Google Shape;84;p15"/>
          <p:cNvSpPr txBox="1">
            <a:spLocks noGrp="1"/>
          </p:cNvSpPr>
          <p:nvPr>
            <p:ph type="body" idx="1"/>
          </p:nvPr>
        </p:nvSpPr>
        <p:spPr>
          <a:xfrm>
            <a:off x="4721475" y="588650"/>
            <a:ext cx="4166400" cy="1371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Oswald"/>
              <a:buChar char="❏"/>
            </a:pPr>
            <a:r>
              <a:rPr lang="en" sz="1800">
                <a:latin typeface="Oswald"/>
                <a:ea typeface="Oswald"/>
                <a:cs typeface="Oswald"/>
                <a:sym typeface="Oswald"/>
              </a:rPr>
              <a:t>Spectral Energy Distribution</a:t>
            </a:r>
            <a:endParaRPr sz="1800">
              <a:latin typeface="Oswald"/>
              <a:ea typeface="Oswald"/>
              <a:cs typeface="Oswald"/>
              <a:sym typeface="Oswald"/>
            </a:endParaRPr>
          </a:p>
          <a:p>
            <a:pPr marL="914400" lvl="1" indent="-317500" algn="l" rtl="0">
              <a:spcBef>
                <a:spcPts val="0"/>
              </a:spcBef>
              <a:spcAft>
                <a:spcPts val="0"/>
              </a:spcAft>
              <a:buSzPts val="1400"/>
              <a:buFont typeface="Oswald"/>
              <a:buChar char="❏"/>
            </a:pPr>
            <a:r>
              <a:rPr lang="en" sz="1400">
                <a:latin typeface="Oswald"/>
                <a:ea typeface="Oswald"/>
                <a:cs typeface="Oswald"/>
                <a:sym typeface="Oswald"/>
              </a:rPr>
              <a:t>Red = WISE</a:t>
            </a:r>
            <a:endParaRPr sz="1400">
              <a:latin typeface="Oswald"/>
              <a:ea typeface="Oswald"/>
              <a:cs typeface="Oswald"/>
              <a:sym typeface="Oswald"/>
            </a:endParaRPr>
          </a:p>
          <a:p>
            <a:pPr marL="914400" lvl="1" indent="-317500" algn="l" rtl="0">
              <a:spcBef>
                <a:spcPts val="0"/>
              </a:spcBef>
              <a:spcAft>
                <a:spcPts val="0"/>
              </a:spcAft>
              <a:buSzPts val="1400"/>
              <a:buFont typeface="Oswald"/>
              <a:buChar char="❏"/>
            </a:pPr>
            <a:r>
              <a:rPr lang="en" sz="1400">
                <a:latin typeface="Oswald"/>
                <a:ea typeface="Oswald"/>
                <a:cs typeface="Oswald"/>
                <a:sym typeface="Oswald"/>
              </a:rPr>
              <a:t>Orange = 2-Mass</a:t>
            </a:r>
            <a:endParaRPr sz="1400">
              <a:latin typeface="Oswald"/>
              <a:ea typeface="Oswald"/>
              <a:cs typeface="Oswald"/>
              <a:sym typeface="Oswald"/>
            </a:endParaRPr>
          </a:p>
          <a:p>
            <a:pPr marL="914400" lvl="1" indent="-317500" algn="l" rtl="0">
              <a:spcBef>
                <a:spcPts val="0"/>
              </a:spcBef>
              <a:spcAft>
                <a:spcPts val="0"/>
              </a:spcAft>
              <a:buSzPts val="1400"/>
              <a:buFont typeface="Oswald"/>
              <a:buChar char="❏"/>
            </a:pPr>
            <a:r>
              <a:rPr lang="en" sz="1400">
                <a:latin typeface="Oswald"/>
                <a:ea typeface="Oswald"/>
                <a:cs typeface="Oswald"/>
                <a:sym typeface="Oswald"/>
              </a:rPr>
              <a:t>Purple = Galex</a:t>
            </a:r>
            <a:endParaRPr sz="1400">
              <a:latin typeface="Oswald"/>
              <a:ea typeface="Oswald"/>
              <a:cs typeface="Oswald"/>
              <a:sym typeface="Oswald"/>
            </a:endParaRPr>
          </a:p>
        </p:txBody>
      </p:sp>
      <p:pic>
        <p:nvPicPr>
          <p:cNvPr id="85" name="Google Shape;85;p15"/>
          <p:cNvPicPr preferRelativeResize="0"/>
          <p:nvPr/>
        </p:nvPicPr>
        <p:blipFill rotWithShape="1">
          <a:blip r:embed="rId3">
            <a:alphaModFix/>
          </a:blip>
          <a:srcRect t="2931"/>
          <a:stretch/>
        </p:blipFill>
        <p:spPr>
          <a:xfrm>
            <a:off x="0" y="2182425"/>
            <a:ext cx="9144001" cy="2508900"/>
          </a:xfrm>
          <a:prstGeom prst="rect">
            <a:avLst/>
          </a:prstGeom>
          <a:noFill/>
          <a:ln>
            <a:noFill/>
          </a:ln>
        </p:spPr>
      </p:pic>
      <p:sp>
        <p:nvSpPr>
          <p:cNvPr id="86" name="Google Shape;86;p15"/>
          <p:cNvSpPr txBox="1"/>
          <p:nvPr/>
        </p:nvSpPr>
        <p:spPr>
          <a:xfrm>
            <a:off x="0" y="4676700"/>
            <a:ext cx="9144000" cy="46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2"/>
                </a:solidFill>
                <a:latin typeface="Oswald"/>
                <a:ea typeface="Oswald"/>
                <a:cs typeface="Oswald"/>
                <a:sym typeface="Oswald"/>
              </a:rPr>
              <a:t>"A Catalog WISE Active Galactic Nuclei Host Galaxies and Properties." R. Scott Barrows, Julia M. Comerford, Daniel Stern, Roberto J. Assef, and Madelyn Hart. 2020. To be submitted to the Astrophysical Journal</a:t>
            </a:r>
            <a:endParaRPr sz="1100">
              <a:solidFill>
                <a:schemeClr val="dk2"/>
              </a:solidFill>
              <a:latin typeface="Oswald"/>
              <a:ea typeface="Oswald"/>
              <a:cs typeface="Oswald"/>
              <a:sym typeface="Oswald"/>
            </a:endParaRPr>
          </a:p>
          <a:p>
            <a:pPr marL="0" lvl="0" indent="0" algn="l" rtl="0">
              <a:spcBef>
                <a:spcPts val="0"/>
              </a:spcBef>
              <a:spcAft>
                <a:spcPts val="0"/>
              </a:spcAft>
              <a:buNone/>
            </a:pPr>
            <a:endParaRPr>
              <a:solidFill>
                <a:schemeClr val="dk2"/>
              </a:solidFill>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Detection Wavelength Filters</a:t>
            </a:r>
            <a:endParaRPr/>
          </a:p>
        </p:txBody>
      </p:sp>
      <p:pic>
        <p:nvPicPr>
          <p:cNvPr id="92" name="Google Shape;92;p16"/>
          <p:cNvPicPr preferRelativeResize="0"/>
          <p:nvPr/>
        </p:nvPicPr>
        <p:blipFill rotWithShape="1">
          <a:blip r:embed="rId3">
            <a:alphaModFix/>
          </a:blip>
          <a:srcRect l="9181" t="6071" r="6664" b="6820"/>
          <a:stretch/>
        </p:blipFill>
        <p:spPr>
          <a:xfrm>
            <a:off x="498175" y="1299000"/>
            <a:ext cx="3395100" cy="3487375"/>
          </a:xfrm>
          <a:prstGeom prst="rect">
            <a:avLst/>
          </a:prstGeom>
          <a:noFill/>
          <a:ln>
            <a:noFill/>
          </a:ln>
        </p:spPr>
      </p:pic>
      <p:sp>
        <p:nvSpPr>
          <p:cNvPr id="93" name="Google Shape;93;p16"/>
          <p:cNvSpPr txBox="1">
            <a:spLocks noGrp="1"/>
          </p:cNvSpPr>
          <p:nvPr>
            <p:ph type="body" idx="1"/>
          </p:nvPr>
        </p:nvSpPr>
        <p:spPr>
          <a:xfrm>
            <a:off x="498175" y="4786375"/>
            <a:ext cx="3702300" cy="28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000" b="1"/>
              <a:t>ID115 (0.0067213,19.4291554) </a:t>
            </a:r>
            <a:r>
              <a:rPr lang="en" sz="1000"/>
              <a:t>Multi-wavelength photometry</a:t>
            </a:r>
            <a:endParaRPr sz="1000"/>
          </a:p>
        </p:txBody>
      </p:sp>
      <p:sp>
        <p:nvSpPr>
          <p:cNvPr id="94" name="Google Shape;94;p16"/>
          <p:cNvSpPr txBox="1">
            <a:spLocks noGrp="1"/>
          </p:cNvSpPr>
          <p:nvPr>
            <p:ph type="body" idx="2"/>
          </p:nvPr>
        </p:nvSpPr>
        <p:spPr>
          <a:xfrm>
            <a:off x="5088700" y="4786375"/>
            <a:ext cx="3608100" cy="28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000" b="1"/>
              <a:t>ID130 (0.0074743,0.8896771) </a:t>
            </a:r>
            <a:r>
              <a:rPr lang="en" sz="1000"/>
              <a:t>Multi-wavelength photometry</a:t>
            </a:r>
            <a:endParaRPr/>
          </a:p>
        </p:txBody>
      </p:sp>
      <p:pic>
        <p:nvPicPr>
          <p:cNvPr id="95" name="Google Shape;95;p16"/>
          <p:cNvPicPr preferRelativeResize="0"/>
          <p:nvPr/>
        </p:nvPicPr>
        <p:blipFill rotWithShape="1">
          <a:blip r:embed="rId4">
            <a:alphaModFix/>
          </a:blip>
          <a:srcRect l="8850" t="6390" r="6540" b="7365"/>
          <a:stretch/>
        </p:blipFill>
        <p:spPr>
          <a:xfrm>
            <a:off x="5088700" y="1312413"/>
            <a:ext cx="3395100" cy="346054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Mergers</a:t>
            </a:r>
            <a:endParaRPr/>
          </a:p>
        </p:txBody>
      </p:sp>
      <p:sp>
        <p:nvSpPr>
          <p:cNvPr id="101" name="Google Shape;101;p17"/>
          <p:cNvSpPr txBox="1">
            <a:spLocks noGrp="1"/>
          </p:cNvSpPr>
          <p:nvPr>
            <p:ph type="body" idx="1"/>
          </p:nvPr>
        </p:nvSpPr>
        <p:spPr>
          <a:xfrm>
            <a:off x="4586313" y="877020"/>
            <a:ext cx="4166400" cy="32097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Oswald"/>
                <a:ea typeface="Oswald"/>
                <a:cs typeface="Oswald"/>
                <a:sym typeface="Oswald"/>
              </a:rPr>
              <a:t>Searching for Merging Galaxy Pairs</a:t>
            </a:r>
            <a:endParaRPr sz="1800" dirty="0">
              <a:latin typeface="Oswald"/>
              <a:ea typeface="Oswald"/>
              <a:cs typeface="Oswald"/>
              <a:sym typeface="Oswald"/>
            </a:endParaRPr>
          </a:p>
          <a:p>
            <a:pPr marL="457200" lvl="0" indent="-342900" algn="l" rtl="0">
              <a:spcBef>
                <a:spcPts val="1600"/>
              </a:spcBef>
              <a:spcAft>
                <a:spcPts val="0"/>
              </a:spcAft>
              <a:buSzPts val="1800"/>
              <a:buFont typeface="Oswald"/>
              <a:buChar char="❏"/>
            </a:pPr>
            <a:r>
              <a:rPr lang="en" sz="1800" dirty="0">
                <a:latin typeface="Oswald"/>
                <a:ea typeface="Oswald"/>
                <a:cs typeface="Oswald"/>
                <a:sym typeface="Oswald"/>
              </a:rPr>
              <a:t>Interest</a:t>
            </a:r>
            <a:endParaRPr sz="1800" dirty="0">
              <a:latin typeface="Oswald"/>
              <a:ea typeface="Oswald"/>
              <a:cs typeface="Oswald"/>
              <a:sym typeface="Oswald"/>
            </a:endParaRPr>
          </a:p>
          <a:p>
            <a:pPr marL="914400" lvl="1" indent="-317500" algn="l" rtl="0">
              <a:spcBef>
                <a:spcPts val="0"/>
              </a:spcBef>
              <a:spcAft>
                <a:spcPts val="0"/>
              </a:spcAft>
              <a:buSzPts val="1400"/>
              <a:buFont typeface="Oswald"/>
              <a:buChar char="❏"/>
            </a:pPr>
            <a:r>
              <a:rPr lang="en" sz="1400" dirty="0">
                <a:latin typeface="Oswald"/>
                <a:ea typeface="Oswald"/>
                <a:cs typeface="Oswald"/>
                <a:sym typeface="Oswald"/>
              </a:rPr>
              <a:t>AGN in merging galaxies will eventually merge</a:t>
            </a:r>
            <a:endParaRPr sz="1400" dirty="0">
              <a:latin typeface="Oswald"/>
              <a:ea typeface="Oswald"/>
              <a:cs typeface="Oswald"/>
              <a:sym typeface="Oswald"/>
            </a:endParaRPr>
          </a:p>
          <a:p>
            <a:pPr marL="914400" lvl="1" indent="-317500" algn="l" rtl="0">
              <a:spcBef>
                <a:spcPts val="0"/>
              </a:spcBef>
              <a:spcAft>
                <a:spcPts val="0"/>
              </a:spcAft>
              <a:buSzPts val="1400"/>
              <a:buFont typeface="Oswald"/>
              <a:buChar char="❏"/>
            </a:pPr>
            <a:r>
              <a:rPr lang="en" sz="1400" dirty="0">
                <a:latin typeface="Oswald"/>
                <a:ea typeface="Oswald"/>
                <a:cs typeface="Oswald"/>
                <a:sym typeface="Oswald"/>
              </a:rPr>
              <a:t>AGN mergers produce peak light radiation</a:t>
            </a:r>
            <a:endParaRPr sz="1400" dirty="0">
              <a:latin typeface="Oswald"/>
              <a:ea typeface="Oswald"/>
              <a:cs typeface="Oswald"/>
              <a:sym typeface="Oswald"/>
            </a:endParaRPr>
          </a:p>
          <a:p>
            <a:pPr marL="914400" lvl="1" indent="-317500" algn="l" rtl="0">
              <a:spcBef>
                <a:spcPts val="0"/>
              </a:spcBef>
              <a:spcAft>
                <a:spcPts val="0"/>
              </a:spcAft>
              <a:buSzPts val="1400"/>
              <a:buFont typeface="Oswald"/>
              <a:buChar char="❏"/>
            </a:pPr>
            <a:r>
              <a:rPr lang="en" sz="1400" dirty="0">
                <a:latin typeface="Oswald"/>
                <a:ea typeface="Oswald"/>
                <a:cs typeface="Oswald"/>
                <a:sym typeface="Oswald"/>
              </a:rPr>
              <a:t>Properties can be observed and compared to theoretical and predicted measurements/characteristics</a:t>
            </a:r>
            <a:endParaRPr sz="1400" dirty="0">
              <a:latin typeface="Oswald"/>
              <a:ea typeface="Oswald"/>
              <a:cs typeface="Oswald"/>
              <a:sym typeface="Oswald"/>
            </a:endParaRPr>
          </a:p>
          <a:p>
            <a:pPr marL="457200" lvl="0" indent="-342900" algn="l" rtl="0">
              <a:spcBef>
                <a:spcPts val="0"/>
              </a:spcBef>
              <a:spcAft>
                <a:spcPts val="0"/>
              </a:spcAft>
              <a:buSzPts val="1800"/>
              <a:buFont typeface="Oswald"/>
              <a:buChar char="❏"/>
            </a:pPr>
            <a:r>
              <a:rPr lang="en" sz="1800" dirty="0">
                <a:latin typeface="Oswald"/>
                <a:ea typeface="Oswald"/>
                <a:cs typeface="Oswald"/>
                <a:sym typeface="Oswald"/>
              </a:rPr>
              <a:t>Detection</a:t>
            </a:r>
            <a:endParaRPr sz="1800" dirty="0">
              <a:latin typeface="Oswald"/>
              <a:ea typeface="Oswald"/>
              <a:cs typeface="Oswald"/>
              <a:sym typeface="Oswald"/>
            </a:endParaRPr>
          </a:p>
          <a:p>
            <a:pPr marL="914400" lvl="1" indent="-317500" algn="l" rtl="0">
              <a:spcBef>
                <a:spcPts val="0"/>
              </a:spcBef>
              <a:spcAft>
                <a:spcPts val="0"/>
              </a:spcAft>
              <a:buSzPts val="1400"/>
              <a:buFont typeface="Oswald"/>
              <a:buChar char="❏"/>
            </a:pPr>
            <a:r>
              <a:rPr lang="en" sz="1400" dirty="0">
                <a:latin typeface="Oswald"/>
                <a:ea typeface="Oswald"/>
                <a:cs typeface="Oswald"/>
                <a:sym typeface="Oswald"/>
              </a:rPr>
              <a:t>Data viewed individually in SDSS images</a:t>
            </a:r>
            <a:endParaRPr sz="1400" dirty="0">
              <a:latin typeface="Oswald"/>
              <a:ea typeface="Oswald"/>
              <a:cs typeface="Oswald"/>
              <a:sym typeface="Oswald"/>
            </a:endParaRPr>
          </a:p>
          <a:p>
            <a:pPr marL="914400" lvl="1" indent="-317500" algn="l" rtl="0">
              <a:spcBef>
                <a:spcPts val="0"/>
              </a:spcBef>
              <a:spcAft>
                <a:spcPts val="0"/>
              </a:spcAft>
              <a:buSzPts val="1400"/>
              <a:buFont typeface="Oswald"/>
              <a:buChar char="❏"/>
            </a:pPr>
            <a:r>
              <a:rPr lang="en" sz="1400" dirty="0">
                <a:latin typeface="Oswald"/>
                <a:ea typeface="Oswald"/>
                <a:cs typeface="Oswald"/>
                <a:sym typeface="Oswald"/>
              </a:rPr>
              <a:t>Mergers with Companions</a:t>
            </a:r>
            <a:endParaRPr sz="1400" dirty="0">
              <a:latin typeface="Oswald"/>
              <a:ea typeface="Oswald"/>
              <a:cs typeface="Oswald"/>
              <a:sym typeface="Oswald"/>
            </a:endParaRPr>
          </a:p>
        </p:txBody>
      </p:sp>
      <p:pic>
        <p:nvPicPr>
          <p:cNvPr id="102" name="Google Shape;102;p17"/>
          <p:cNvPicPr preferRelativeResize="0"/>
          <p:nvPr/>
        </p:nvPicPr>
        <p:blipFill rotWithShape="1">
          <a:blip r:embed="rId3">
            <a:alphaModFix/>
          </a:blip>
          <a:srcRect l="16968" t="14391" r="21731" b="23550"/>
          <a:stretch/>
        </p:blipFill>
        <p:spPr>
          <a:xfrm>
            <a:off x="311725" y="1413875"/>
            <a:ext cx="2673075" cy="2272700"/>
          </a:xfrm>
          <a:prstGeom prst="rect">
            <a:avLst/>
          </a:prstGeom>
          <a:noFill/>
          <a:ln>
            <a:noFill/>
          </a:ln>
        </p:spPr>
      </p:pic>
      <p:pic>
        <p:nvPicPr>
          <p:cNvPr id="103" name="Google Shape;103;p17"/>
          <p:cNvPicPr preferRelativeResize="0"/>
          <p:nvPr/>
        </p:nvPicPr>
        <p:blipFill>
          <a:blip r:embed="rId4">
            <a:alphaModFix/>
          </a:blip>
          <a:stretch>
            <a:fillRect/>
          </a:stretch>
        </p:blipFill>
        <p:spPr>
          <a:xfrm>
            <a:off x="1913250" y="3197025"/>
            <a:ext cx="1992375" cy="1619975"/>
          </a:xfrm>
          <a:prstGeom prst="rect">
            <a:avLst/>
          </a:prstGeom>
          <a:noFill/>
          <a:ln>
            <a:noFill/>
          </a:ln>
        </p:spPr>
      </p:pic>
      <p:cxnSp>
        <p:nvCxnSpPr>
          <p:cNvPr id="104" name="Google Shape;104;p17"/>
          <p:cNvCxnSpPr/>
          <p:nvPr/>
        </p:nvCxnSpPr>
        <p:spPr>
          <a:xfrm flipH="1">
            <a:off x="1902988" y="3207775"/>
            <a:ext cx="1081800" cy="11100"/>
          </a:xfrm>
          <a:prstGeom prst="straightConnector1">
            <a:avLst/>
          </a:prstGeom>
          <a:noFill/>
          <a:ln w="19050" cap="flat" cmpd="sng">
            <a:solidFill>
              <a:schemeClr val="accent4"/>
            </a:solidFill>
            <a:prstDash val="solid"/>
            <a:round/>
            <a:headEnd type="none" w="med" len="med"/>
            <a:tailEnd type="none" w="med" len="med"/>
          </a:ln>
        </p:spPr>
      </p:cxnSp>
      <p:cxnSp>
        <p:nvCxnSpPr>
          <p:cNvPr id="105" name="Google Shape;105;p17"/>
          <p:cNvCxnSpPr/>
          <p:nvPr/>
        </p:nvCxnSpPr>
        <p:spPr>
          <a:xfrm rot="10800000">
            <a:off x="1913550" y="3207775"/>
            <a:ext cx="300" cy="511200"/>
          </a:xfrm>
          <a:prstGeom prst="straightConnector1">
            <a:avLst/>
          </a:prstGeom>
          <a:noFill/>
          <a:ln w="19050" cap="flat" cmpd="sng">
            <a:solidFill>
              <a:schemeClr val="accent4"/>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Mergers</a:t>
            </a:r>
            <a:endParaRPr/>
          </a:p>
        </p:txBody>
      </p:sp>
      <p:sp>
        <p:nvSpPr>
          <p:cNvPr id="111" name="Google Shape;111;p18"/>
          <p:cNvSpPr txBox="1">
            <a:spLocks noGrp="1"/>
          </p:cNvSpPr>
          <p:nvPr>
            <p:ph type="body" idx="1"/>
          </p:nvPr>
        </p:nvSpPr>
        <p:spPr>
          <a:xfrm>
            <a:off x="58800" y="4669275"/>
            <a:ext cx="3999900" cy="257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000" b="1"/>
              <a:t>ID133 (0.0077602,6.7174417)</a:t>
            </a:r>
            <a:r>
              <a:rPr lang="en" sz="1000"/>
              <a:t> Clear merger of two identified galaxies.</a:t>
            </a:r>
            <a:endParaRPr sz="1000"/>
          </a:p>
        </p:txBody>
      </p:sp>
      <p:sp>
        <p:nvSpPr>
          <p:cNvPr id="112" name="Google Shape;112;p18"/>
          <p:cNvSpPr txBox="1">
            <a:spLocks noGrp="1"/>
          </p:cNvSpPr>
          <p:nvPr>
            <p:ph type="body" idx="2"/>
          </p:nvPr>
        </p:nvSpPr>
        <p:spPr>
          <a:xfrm>
            <a:off x="5101175" y="4669275"/>
            <a:ext cx="3999900" cy="419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000" b="1"/>
              <a:t>ID780 (0.0428297,-3.6013858) </a:t>
            </a:r>
            <a:r>
              <a:rPr lang="en" sz="1000"/>
              <a:t>Though not a galaxy merger, a defined spiral galaxy can be seen in the lower left corner.</a:t>
            </a:r>
            <a:endParaRPr sz="1000"/>
          </a:p>
        </p:txBody>
      </p:sp>
      <p:pic>
        <p:nvPicPr>
          <p:cNvPr id="113" name="Google Shape;113;p18"/>
          <p:cNvPicPr preferRelativeResize="0"/>
          <p:nvPr/>
        </p:nvPicPr>
        <p:blipFill>
          <a:blip r:embed="rId3">
            <a:alphaModFix/>
          </a:blip>
          <a:stretch>
            <a:fillRect/>
          </a:stretch>
        </p:blipFill>
        <p:spPr>
          <a:xfrm>
            <a:off x="5318400" y="1264925"/>
            <a:ext cx="3565450" cy="3500900"/>
          </a:xfrm>
          <a:prstGeom prst="rect">
            <a:avLst/>
          </a:prstGeom>
          <a:noFill/>
          <a:ln>
            <a:noFill/>
          </a:ln>
        </p:spPr>
      </p:pic>
      <p:pic>
        <p:nvPicPr>
          <p:cNvPr id="114" name="Google Shape;114;p18"/>
          <p:cNvPicPr preferRelativeResize="0"/>
          <p:nvPr/>
        </p:nvPicPr>
        <p:blipFill>
          <a:blip r:embed="rId4">
            <a:alphaModFix/>
          </a:blip>
          <a:stretch>
            <a:fillRect/>
          </a:stretch>
        </p:blipFill>
        <p:spPr>
          <a:xfrm>
            <a:off x="311725" y="1264925"/>
            <a:ext cx="3494044" cy="3500901"/>
          </a:xfrm>
          <a:prstGeom prst="rect">
            <a:avLst/>
          </a:prstGeom>
          <a:noFill/>
          <a:ln>
            <a:noFill/>
          </a:ln>
        </p:spPr>
      </p:pic>
      <p:pic>
        <p:nvPicPr>
          <p:cNvPr id="115" name="Google Shape;115;p18"/>
          <p:cNvPicPr preferRelativeResize="0"/>
          <p:nvPr/>
        </p:nvPicPr>
        <p:blipFill>
          <a:blip r:embed="rId5">
            <a:alphaModFix/>
          </a:blip>
          <a:stretch>
            <a:fillRect/>
          </a:stretch>
        </p:blipFill>
        <p:spPr>
          <a:xfrm>
            <a:off x="3000074" y="3065925"/>
            <a:ext cx="1620350" cy="1366175"/>
          </a:xfrm>
          <a:prstGeom prst="rect">
            <a:avLst/>
          </a:prstGeom>
          <a:noFill/>
          <a:ln w="28575" cap="flat" cmpd="sng">
            <a:solidFill>
              <a:srgbClr val="CC0000"/>
            </a:solidFill>
            <a:prstDash val="solid"/>
            <a:round/>
            <a:headEnd type="none" w="sm" len="sm"/>
            <a:tailEnd type="none" w="sm" len="sm"/>
          </a:ln>
        </p:spPr>
      </p:pic>
      <p:cxnSp>
        <p:nvCxnSpPr>
          <p:cNvPr id="116" name="Google Shape;116;p18"/>
          <p:cNvCxnSpPr>
            <a:endCxn id="115" idx="1"/>
          </p:cNvCxnSpPr>
          <p:nvPr/>
        </p:nvCxnSpPr>
        <p:spPr>
          <a:xfrm>
            <a:off x="2215274" y="3098912"/>
            <a:ext cx="784800" cy="650100"/>
          </a:xfrm>
          <a:prstGeom prst="straightConnector1">
            <a:avLst/>
          </a:prstGeom>
          <a:noFill/>
          <a:ln w="19050" cap="flat" cmpd="sng">
            <a:solidFill>
              <a:srgbClr val="CC0000"/>
            </a:solidFill>
            <a:prstDash val="solid"/>
            <a:round/>
            <a:headEnd type="none" w="med" len="med"/>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332925" y="691726"/>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Further Results</a:t>
            </a:r>
            <a:endParaRPr/>
          </a:p>
        </p:txBody>
      </p:sp>
      <p:sp>
        <p:nvSpPr>
          <p:cNvPr id="122" name="Google Shape;122;p19"/>
          <p:cNvSpPr txBox="1">
            <a:spLocks noGrp="1"/>
          </p:cNvSpPr>
          <p:nvPr>
            <p:ph type="body" idx="1"/>
          </p:nvPr>
        </p:nvSpPr>
        <p:spPr>
          <a:xfrm>
            <a:off x="4908471" y="1223550"/>
            <a:ext cx="4166400" cy="269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Oswald"/>
                <a:ea typeface="Oswald"/>
                <a:cs typeface="Oswald"/>
                <a:sym typeface="Oswald"/>
              </a:rPr>
              <a:t>Next Steps</a:t>
            </a:r>
            <a:endParaRPr sz="1800" dirty="0">
              <a:latin typeface="Oswald"/>
              <a:ea typeface="Oswald"/>
              <a:cs typeface="Oswald"/>
              <a:sym typeface="Oswald"/>
            </a:endParaRPr>
          </a:p>
          <a:p>
            <a:pPr marL="457200" lvl="0" indent="-342900" algn="l" rtl="0">
              <a:spcBef>
                <a:spcPts val="1600"/>
              </a:spcBef>
              <a:spcAft>
                <a:spcPts val="0"/>
              </a:spcAft>
              <a:buSzPts val="1800"/>
              <a:buFont typeface="Oswald"/>
              <a:buChar char="❏"/>
            </a:pPr>
            <a:r>
              <a:rPr lang="en" sz="1800" dirty="0">
                <a:latin typeface="Oswald"/>
                <a:ea typeface="Oswald"/>
                <a:cs typeface="Oswald"/>
                <a:sym typeface="Oswald"/>
              </a:rPr>
              <a:t>Compare Properties</a:t>
            </a:r>
            <a:endParaRPr sz="1800" dirty="0">
              <a:latin typeface="Oswald"/>
              <a:ea typeface="Oswald"/>
              <a:cs typeface="Oswald"/>
              <a:sym typeface="Oswald"/>
            </a:endParaRPr>
          </a:p>
          <a:p>
            <a:pPr marL="914400" lvl="1" indent="-317500" algn="l" rtl="0">
              <a:spcBef>
                <a:spcPts val="0"/>
              </a:spcBef>
              <a:spcAft>
                <a:spcPts val="0"/>
              </a:spcAft>
              <a:buSzPts val="1400"/>
              <a:buFont typeface="Oswald"/>
              <a:buChar char="❏"/>
            </a:pPr>
            <a:r>
              <a:rPr lang="en" sz="1400" dirty="0">
                <a:latin typeface="Oswald"/>
                <a:ea typeface="Oswald"/>
                <a:cs typeface="Oswald"/>
                <a:sym typeface="Oswald"/>
              </a:rPr>
              <a:t>Separation between AGN</a:t>
            </a:r>
            <a:endParaRPr sz="1400" dirty="0">
              <a:latin typeface="Oswald"/>
              <a:ea typeface="Oswald"/>
              <a:cs typeface="Oswald"/>
              <a:sym typeface="Oswald"/>
            </a:endParaRPr>
          </a:p>
          <a:p>
            <a:pPr marL="914400" lvl="1" indent="-317500" algn="l" rtl="0">
              <a:spcBef>
                <a:spcPts val="0"/>
              </a:spcBef>
              <a:spcAft>
                <a:spcPts val="0"/>
              </a:spcAft>
              <a:buSzPts val="1400"/>
              <a:buFont typeface="Oswald"/>
              <a:buChar char="❏"/>
            </a:pPr>
            <a:r>
              <a:rPr lang="en" sz="1400" dirty="0">
                <a:latin typeface="Oswald"/>
                <a:ea typeface="Oswald"/>
                <a:cs typeface="Oswald"/>
                <a:sym typeface="Oswald"/>
              </a:rPr>
              <a:t>Red Shift</a:t>
            </a:r>
            <a:endParaRPr sz="1400" dirty="0">
              <a:latin typeface="Oswald"/>
              <a:ea typeface="Oswald"/>
              <a:cs typeface="Oswald"/>
              <a:sym typeface="Oswald"/>
            </a:endParaRPr>
          </a:p>
          <a:p>
            <a:pPr marL="914400" lvl="1" indent="-317500" algn="l" rtl="0">
              <a:spcBef>
                <a:spcPts val="0"/>
              </a:spcBef>
              <a:spcAft>
                <a:spcPts val="0"/>
              </a:spcAft>
              <a:buSzPts val="1400"/>
              <a:buFont typeface="Oswald"/>
              <a:buChar char="❏"/>
            </a:pPr>
            <a:r>
              <a:rPr lang="en" sz="1400" dirty="0">
                <a:latin typeface="Oswald"/>
                <a:ea typeface="Oswald"/>
                <a:cs typeface="Oswald"/>
                <a:sym typeface="Oswald"/>
              </a:rPr>
              <a:t>Luminosity</a:t>
            </a:r>
            <a:endParaRPr sz="1400" dirty="0">
              <a:latin typeface="Oswald"/>
              <a:ea typeface="Oswald"/>
              <a:cs typeface="Oswald"/>
              <a:sym typeface="Oswald"/>
            </a:endParaRPr>
          </a:p>
          <a:p>
            <a:pPr marL="914400" lvl="1" indent="-317500" algn="l" rtl="0">
              <a:spcBef>
                <a:spcPts val="0"/>
              </a:spcBef>
              <a:spcAft>
                <a:spcPts val="0"/>
              </a:spcAft>
              <a:buSzPts val="1400"/>
              <a:buFont typeface="Oswald"/>
              <a:buChar char="❏"/>
            </a:pPr>
            <a:r>
              <a:rPr lang="en" sz="1400" dirty="0">
                <a:latin typeface="Oswald"/>
                <a:ea typeface="Oswald"/>
                <a:cs typeface="Oswald"/>
                <a:sym typeface="Oswald"/>
              </a:rPr>
              <a:t>Star Formation Rate</a:t>
            </a:r>
            <a:endParaRPr sz="1400" dirty="0">
              <a:latin typeface="Oswald"/>
              <a:ea typeface="Oswald"/>
              <a:cs typeface="Oswald"/>
              <a:sym typeface="Oswald"/>
            </a:endParaRPr>
          </a:p>
          <a:p>
            <a:pPr marL="914400" lvl="1" indent="-317500" algn="l" rtl="0">
              <a:spcBef>
                <a:spcPts val="0"/>
              </a:spcBef>
              <a:spcAft>
                <a:spcPts val="0"/>
              </a:spcAft>
              <a:buSzPts val="1400"/>
              <a:buFont typeface="Oswald"/>
              <a:buChar char="❏"/>
            </a:pPr>
            <a:r>
              <a:rPr lang="en" sz="1400" dirty="0">
                <a:latin typeface="Oswald"/>
                <a:ea typeface="Oswald"/>
                <a:cs typeface="Oswald"/>
                <a:sym typeface="Oswald"/>
              </a:rPr>
              <a:t>Etc.</a:t>
            </a:r>
            <a:endParaRPr sz="1400" dirty="0">
              <a:latin typeface="Oswald"/>
              <a:ea typeface="Oswald"/>
              <a:cs typeface="Oswald"/>
              <a:sym typeface="Oswald"/>
            </a:endParaRPr>
          </a:p>
          <a:p>
            <a:pPr marL="457200" lvl="0" indent="-342900" algn="l" rtl="0">
              <a:spcBef>
                <a:spcPts val="0"/>
              </a:spcBef>
              <a:spcAft>
                <a:spcPts val="0"/>
              </a:spcAft>
              <a:buSzPts val="1800"/>
              <a:buFont typeface="Oswald"/>
              <a:buChar char="❏"/>
            </a:pPr>
            <a:r>
              <a:rPr lang="en" sz="1800" dirty="0">
                <a:latin typeface="Oswald"/>
                <a:ea typeface="Oswald"/>
                <a:cs typeface="Oswald"/>
                <a:sym typeface="Oswald"/>
              </a:rPr>
              <a:t>Look for Patterns</a:t>
            </a:r>
            <a:endParaRPr sz="1800" dirty="0">
              <a:latin typeface="Oswald"/>
              <a:ea typeface="Oswald"/>
              <a:cs typeface="Oswald"/>
              <a:sym typeface="Oswald"/>
            </a:endParaRPr>
          </a:p>
        </p:txBody>
      </p:sp>
      <p:pic>
        <p:nvPicPr>
          <p:cNvPr id="123" name="Google Shape;123;p19"/>
          <p:cNvPicPr preferRelativeResize="0"/>
          <p:nvPr/>
        </p:nvPicPr>
        <p:blipFill>
          <a:blip r:embed="rId3">
            <a:alphaModFix/>
          </a:blip>
          <a:stretch>
            <a:fillRect/>
          </a:stretch>
        </p:blipFill>
        <p:spPr>
          <a:xfrm>
            <a:off x="332925" y="1946176"/>
            <a:ext cx="3542656" cy="26963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163537" y="659545"/>
            <a:ext cx="4045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t>Questions</a:t>
            </a:r>
            <a:endParaRPr sz="6000" dirty="0"/>
          </a:p>
        </p:txBody>
      </p:sp>
      <p:sp>
        <p:nvSpPr>
          <p:cNvPr id="129" name="Google Shape;129;p20"/>
          <p:cNvSpPr txBox="1">
            <a:spLocks noGrp="1"/>
          </p:cNvSpPr>
          <p:nvPr>
            <p:ph type="body" idx="1"/>
          </p:nvPr>
        </p:nvSpPr>
        <p:spPr>
          <a:xfrm>
            <a:off x="4655650" y="248675"/>
            <a:ext cx="4166400" cy="551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a:latin typeface="Merriweather"/>
                <a:ea typeface="Merriweather"/>
                <a:cs typeface="Merriweather"/>
                <a:sym typeface="Merriweather"/>
              </a:rPr>
              <a:t>Acknowledgements</a:t>
            </a:r>
            <a:endParaRPr sz="2400">
              <a:latin typeface="Merriweather"/>
              <a:ea typeface="Merriweather"/>
              <a:cs typeface="Merriweather"/>
              <a:sym typeface="Merriweather"/>
            </a:endParaRPr>
          </a:p>
        </p:txBody>
      </p:sp>
      <p:pic>
        <p:nvPicPr>
          <p:cNvPr id="130" name="Google Shape;130;p20"/>
          <p:cNvPicPr preferRelativeResize="0"/>
          <p:nvPr/>
        </p:nvPicPr>
        <p:blipFill>
          <a:blip r:embed="rId3">
            <a:alphaModFix/>
          </a:blip>
          <a:stretch>
            <a:fillRect/>
          </a:stretch>
        </p:blipFill>
        <p:spPr>
          <a:xfrm>
            <a:off x="7193038" y="1022800"/>
            <a:ext cx="1561000" cy="1644252"/>
          </a:xfrm>
          <a:prstGeom prst="rect">
            <a:avLst/>
          </a:prstGeom>
          <a:noFill/>
          <a:ln>
            <a:noFill/>
          </a:ln>
        </p:spPr>
      </p:pic>
      <p:pic>
        <p:nvPicPr>
          <p:cNvPr id="131" name="Google Shape;131;p20"/>
          <p:cNvPicPr preferRelativeResize="0"/>
          <p:nvPr/>
        </p:nvPicPr>
        <p:blipFill>
          <a:blip r:embed="rId4">
            <a:alphaModFix/>
          </a:blip>
          <a:stretch>
            <a:fillRect/>
          </a:stretch>
        </p:blipFill>
        <p:spPr>
          <a:xfrm>
            <a:off x="4586175" y="865900"/>
            <a:ext cx="2229725" cy="1585200"/>
          </a:xfrm>
          <a:prstGeom prst="rect">
            <a:avLst/>
          </a:prstGeom>
          <a:noFill/>
          <a:ln>
            <a:noFill/>
          </a:ln>
        </p:spPr>
      </p:pic>
      <p:pic>
        <p:nvPicPr>
          <p:cNvPr id="132" name="Google Shape;132;p20"/>
          <p:cNvPicPr preferRelativeResize="0"/>
          <p:nvPr/>
        </p:nvPicPr>
        <p:blipFill>
          <a:blip r:embed="rId5">
            <a:alphaModFix/>
          </a:blip>
          <a:stretch>
            <a:fillRect/>
          </a:stretch>
        </p:blipFill>
        <p:spPr>
          <a:xfrm>
            <a:off x="7193052" y="2634599"/>
            <a:ext cx="1879324" cy="2508900"/>
          </a:xfrm>
          <a:prstGeom prst="rect">
            <a:avLst/>
          </a:prstGeom>
          <a:noFill/>
          <a:ln>
            <a:noFill/>
          </a:ln>
        </p:spPr>
      </p:pic>
      <p:pic>
        <p:nvPicPr>
          <p:cNvPr id="133" name="Google Shape;133;p20"/>
          <p:cNvPicPr preferRelativeResize="0"/>
          <p:nvPr/>
        </p:nvPicPr>
        <p:blipFill>
          <a:blip r:embed="rId6">
            <a:alphaModFix/>
          </a:blip>
          <a:stretch>
            <a:fillRect/>
          </a:stretch>
        </p:blipFill>
        <p:spPr>
          <a:xfrm>
            <a:off x="4828400" y="3781325"/>
            <a:ext cx="1745267" cy="1308950"/>
          </a:xfrm>
          <a:prstGeom prst="rect">
            <a:avLst/>
          </a:prstGeom>
          <a:noFill/>
          <a:ln>
            <a:noFill/>
          </a:ln>
        </p:spPr>
      </p:pic>
      <p:pic>
        <p:nvPicPr>
          <p:cNvPr id="134" name="Google Shape;134;p20"/>
          <p:cNvPicPr preferRelativeResize="0"/>
          <p:nvPr/>
        </p:nvPicPr>
        <p:blipFill>
          <a:blip r:embed="rId7">
            <a:alphaModFix/>
          </a:blip>
          <a:stretch>
            <a:fillRect/>
          </a:stretch>
        </p:blipFill>
        <p:spPr>
          <a:xfrm>
            <a:off x="4469825" y="2516925"/>
            <a:ext cx="2723225" cy="1143750"/>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262</Words>
  <Application>Microsoft Macintosh PowerPoint</Application>
  <PresentationFormat>On-screen Show (16:9)</PresentationFormat>
  <Paragraphs>47</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Merriweather</vt:lpstr>
      <vt:lpstr>Roboto</vt:lpstr>
      <vt:lpstr>Oswald</vt:lpstr>
      <vt:lpstr>Arial</vt:lpstr>
      <vt:lpstr>Paradigm</vt:lpstr>
      <vt:lpstr>Cataloging and Observing Active Galactic Nuclei</vt:lpstr>
      <vt:lpstr>What are Active Galactic Nuclei (AGN)?</vt:lpstr>
      <vt:lpstr>Spectral Energy Distributions and Wavelength Filters</vt:lpstr>
      <vt:lpstr>Detection Wavelength Filters</vt:lpstr>
      <vt:lpstr>Mergers</vt:lpstr>
      <vt:lpstr>Mergers</vt:lpstr>
      <vt:lpstr>Further Results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Cataloging and Observing Active Galactic Nuclei</dc:title>
  <cp:lastModifiedBy>Madelyn Kayla Hart</cp:lastModifiedBy>
  <cp:revision>2</cp:revision>
  <dcterms:modified xsi:type="dcterms:W3CDTF">2020-04-02T22:22:24Z</dcterms:modified>
</cp:coreProperties>
</file>